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70" r:id="rId6"/>
    <p:sldId id="260" r:id="rId7"/>
    <p:sldId id="265" r:id="rId8"/>
    <p:sldId id="271" r:id="rId9"/>
    <p:sldId id="261" r:id="rId10"/>
    <p:sldId id="266" r:id="rId11"/>
    <p:sldId id="272" r:id="rId12"/>
    <p:sldId id="262" r:id="rId13"/>
    <p:sldId id="267" r:id="rId14"/>
    <p:sldId id="263" r:id="rId15"/>
    <p:sldId id="273" r:id="rId16"/>
    <p:sldId id="268" r:id="rId17"/>
    <p:sldId id="269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885" autoAdjust="0"/>
    <p:restoredTop sz="94660"/>
  </p:normalViewPr>
  <p:slideViewPr>
    <p:cSldViewPr>
      <p:cViewPr varScale="1">
        <p:scale>
          <a:sx n="78" d="100"/>
          <a:sy n="78" d="100"/>
        </p:scale>
        <p:origin x="-82" y="-1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Percentage of Parts of Speech at Barnes and Noble</a:t>
            </a:r>
          </a:p>
        </c:rich>
      </c:tx>
      <c:layout>
        <c:manualLayout>
          <c:xMode val="edge"/>
          <c:yMode val="edge"/>
          <c:x val="0.12536170212765957"/>
          <c:y val="1.9138755980861243E-2"/>
        </c:manualLayout>
      </c:layout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Sheet1!$A$1:$A$8</c:f>
              <c:strCache>
                <c:ptCount val="8"/>
                <c:pt idx="0">
                  <c:v>Adjective</c:v>
                </c:pt>
                <c:pt idx="1">
                  <c:v>Adverb</c:v>
                </c:pt>
                <c:pt idx="2">
                  <c:v>Article</c:v>
                </c:pt>
                <c:pt idx="3">
                  <c:v>Conjunction</c:v>
                </c:pt>
                <c:pt idx="4">
                  <c:v>Noun</c:v>
                </c:pt>
                <c:pt idx="5">
                  <c:v>Preposition</c:v>
                </c:pt>
                <c:pt idx="6">
                  <c:v>Pronoun</c:v>
                </c:pt>
                <c:pt idx="7">
                  <c:v>Verb</c:v>
                </c:pt>
              </c:strCache>
            </c:strRef>
          </c:cat>
          <c:val>
            <c:numRef>
              <c:f>Sheet1!$B$1:$B$8</c:f>
              <c:numCache>
                <c:formatCode>General</c:formatCode>
                <c:ptCount val="8"/>
                <c:pt idx="0">
                  <c:v>6</c:v>
                </c:pt>
                <c:pt idx="1">
                  <c:v>2</c:v>
                </c:pt>
                <c:pt idx="2">
                  <c:v>9</c:v>
                </c:pt>
                <c:pt idx="3">
                  <c:v>3</c:v>
                </c:pt>
                <c:pt idx="4">
                  <c:v>4</c:v>
                </c:pt>
                <c:pt idx="5">
                  <c:v>4</c:v>
                </c:pt>
                <c:pt idx="6">
                  <c:v>13</c:v>
                </c:pt>
                <c:pt idx="7">
                  <c:v>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Percentage of Parts</a:t>
            </a:r>
            <a:r>
              <a:rPr lang="en-US" baseline="0" dirty="0"/>
              <a:t> of Speech at Borders</a:t>
            </a:r>
            <a:endParaRPr lang="en-US" dirty="0"/>
          </a:p>
        </c:rich>
      </c:tx>
      <c:layout/>
    </c:title>
    <c:plotArea>
      <c:layout/>
      <c:pieChart>
        <c:varyColors val="1"/>
        <c:ser>
          <c:idx val="0"/>
          <c:order val="0"/>
          <c:dLbls>
            <c:showCatName val="1"/>
            <c:showPercent val="1"/>
            <c:showLeaderLines val="1"/>
          </c:dLbls>
          <c:cat>
            <c:strRef>
              <c:f>Sheet1!$D$1:$D$8</c:f>
              <c:strCache>
                <c:ptCount val="8"/>
                <c:pt idx="0">
                  <c:v>Adjective</c:v>
                </c:pt>
                <c:pt idx="1">
                  <c:v>Adverb</c:v>
                </c:pt>
                <c:pt idx="2">
                  <c:v>Article</c:v>
                </c:pt>
                <c:pt idx="3">
                  <c:v>Conjunction</c:v>
                </c:pt>
                <c:pt idx="4">
                  <c:v>Noun</c:v>
                </c:pt>
                <c:pt idx="5">
                  <c:v>Preposition</c:v>
                </c:pt>
                <c:pt idx="6">
                  <c:v>Pronoun</c:v>
                </c:pt>
                <c:pt idx="7">
                  <c:v>Verb</c:v>
                </c:pt>
              </c:strCache>
            </c:strRef>
          </c:cat>
          <c:val>
            <c:numRef>
              <c:f>Sheet1!$E$1:$E$8</c:f>
              <c:numCache>
                <c:formatCode>General</c:formatCode>
                <c:ptCount val="8"/>
                <c:pt idx="0">
                  <c:v>6</c:v>
                </c:pt>
                <c:pt idx="1">
                  <c:v>0</c:v>
                </c:pt>
                <c:pt idx="2">
                  <c:v>7</c:v>
                </c:pt>
                <c:pt idx="3">
                  <c:v>2</c:v>
                </c:pt>
                <c:pt idx="4">
                  <c:v>9</c:v>
                </c:pt>
                <c:pt idx="5">
                  <c:v>3</c:v>
                </c:pt>
                <c:pt idx="6">
                  <c:v>17</c:v>
                </c:pt>
                <c:pt idx="7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EAF4-D8A4-4B84-8466-BAB832EB8AEB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217D-805A-42C0-8EF8-3422068CA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EAF4-D8A4-4B84-8466-BAB832EB8AEB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217D-805A-42C0-8EF8-3422068CA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EAF4-D8A4-4B84-8466-BAB832EB8AEB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217D-805A-42C0-8EF8-3422068CA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EAF4-D8A4-4B84-8466-BAB832EB8AEB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217D-805A-42C0-8EF8-3422068CA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EAF4-D8A4-4B84-8466-BAB832EB8AEB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217D-805A-42C0-8EF8-3422068CA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EAF4-D8A4-4B84-8466-BAB832EB8AEB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217D-805A-42C0-8EF8-3422068CA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EAF4-D8A4-4B84-8466-BAB832EB8AEB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217D-805A-42C0-8EF8-3422068CA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EAF4-D8A4-4B84-8466-BAB832EB8AEB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217D-805A-42C0-8EF8-3422068CA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EAF4-D8A4-4B84-8466-BAB832EB8AEB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217D-805A-42C0-8EF8-3422068CA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EAF4-D8A4-4B84-8466-BAB832EB8AEB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217D-805A-42C0-8EF8-3422068CA7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EAF4-D8A4-4B84-8466-BAB832EB8AEB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ECC217D-805A-42C0-8EF8-3422068CA7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786EAF4-D8A4-4B84-8466-BAB832EB8AEB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CC217D-805A-42C0-8EF8-3422068CA71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Books, Books, and, Yes, More Books.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Bryanne</a:t>
            </a:r>
            <a:r>
              <a:rPr lang="en-US" dirty="0" smtClean="0"/>
              <a:t> Vollmer</a:t>
            </a:r>
          </a:p>
          <a:p>
            <a:r>
              <a:rPr lang="en-US" dirty="0" smtClean="0"/>
              <a:t>Kyle </a:t>
            </a:r>
            <a:r>
              <a:rPr lang="en-US" dirty="0" err="1" smtClean="0"/>
              <a:t>Pollich</a:t>
            </a:r>
            <a:endParaRPr lang="en-US" dirty="0" smtClean="0"/>
          </a:p>
          <a:p>
            <a:r>
              <a:rPr lang="en-US" dirty="0" smtClean="0"/>
              <a:t>Kim </a:t>
            </a:r>
            <a:r>
              <a:rPr lang="en-US" dirty="0" err="1" smtClean="0"/>
              <a:t>Lor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5181600"/>
            <a:ext cx="3657600" cy="91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3733800"/>
            <a:ext cx="3695700" cy="8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Student’s t-test (number of pages)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Using a site that gave average lengths of books, found average number of pages in a book to be about 360 pages</a:t>
            </a:r>
          </a:p>
          <a:p>
            <a:pPr lvl="1"/>
            <a:r>
              <a:rPr lang="en-US" dirty="0" smtClean="0"/>
              <a:t>H</a:t>
            </a:r>
            <a:r>
              <a:rPr lang="en-US" baseline="-25000" dirty="0" smtClean="0"/>
              <a:t>o</a:t>
            </a:r>
            <a:r>
              <a:rPr lang="en-US" dirty="0" smtClean="0"/>
              <a:t>: </a:t>
            </a:r>
            <a:r>
              <a:rPr lang="el-GR" dirty="0" smtClean="0"/>
              <a:t>μ</a:t>
            </a:r>
            <a:r>
              <a:rPr lang="en-US" baseline="-25000" dirty="0" smtClean="0"/>
              <a:t>x</a:t>
            </a:r>
            <a:r>
              <a:rPr lang="en-US" dirty="0" smtClean="0"/>
              <a:t> = 360 pages</a:t>
            </a:r>
          </a:p>
          <a:p>
            <a:r>
              <a:rPr lang="en-US" dirty="0" smtClean="0"/>
              <a:t>Due to our observations:</a:t>
            </a:r>
          </a:p>
          <a:p>
            <a:pPr lvl="1"/>
            <a:r>
              <a:rPr lang="en-US" dirty="0" smtClean="0"/>
              <a:t>H</a:t>
            </a:r>
            <a:r>
              <a:rPr lang="en-US" baseline="-25000" dirty="0" smtClean="0"/>
              <a:t>a</a:t>
            </a:r>
            <a:r>
              <a:rPr lang="en-US" dirty="0" smtClean="0"/>
              <a:t>: </a:t>
            </a:r>
            <a:r>
              <a:rPr lang="el-GR" dirty="0" smtClean="0"/>
              <a:t>μ</a:t>
            </a:r>
            <a:r>
              <a:rPr lang="en-US" baseline="-25000" dirty="0" smtClean="0"/>
              <a:t>x</a:t>
            </a:r>
            <a:r>
              <a:rPr lang="en-US" dirty="0" smtClean="0"/>
              <a:t> &lt; 360 pages</a:t>
            </a:r>
          </a:p>
          <a:p>
            <a:r>
              <a:rPr lang="en-US" dirty="0" smtClean="0"/>
              <a:t>Test Statistic:</a:t>
            </a:r>
          </a:p>
          <a:p>
            <a:pPr lvl="1"/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t = -1.176</a:t>
            </a:r>
          </a:p>
          <a:p>
            <a:pPr lvl="1"/>
            <a:r>
              <a:rPr lang="en-US" dirty="0" smtClean="0"/>
              <a:t>P-value</a:t>
            </a:r>
          </a:p>
          <a:p>
            <a:pPr lvl="2"/>
            <a:r>
              <a:rPr lang="en-US" dirty="0" smtClean="0"/>
              <a:t>P(t &lt; -1.176 | </a:t>
            </a:r>
            <a:r>
              <a:rPr lang="en-US" dirty="0" err="1" smtClean="0"/>
              <a:t>df</a:t>
            </a:r>
            <a:r>
              <a:rPr lang="en-US" dirty="0" smtClean="0"/>
              <a:t> = 99) = 0.12</a:t>
            </a:r>
          </a:p>
          <a:p>
            <a:r>
              <a:rPr lang="en-US" dirty="0" smtClean="0"/>
              <a:t>Conclusion:</a:t>
            </a:r>
          </a:p>
          <a:p>
            <a:pPr lvl="1"/>
            <a:r>
              <a:rPr lang="en-US" dirty="0" smtClean="0"/>
              <a:t>We fail to reject our H</a:t>
            </a:r>
            <a:r>
              <a:rPr lang="en-US" baseline="-25000" dirty="0" smtClean="0"/>
              <a:t>o </a:t>
            </a:r>
            <a:r>
              <a:rPr lang="en-US" dirty="0" smtClean="0"/>
              <a:t>because our p-value of 0.12 is greater than </a:t>
            </a:r>
            <a:r>
              <a:rPr lang="el-GR" dirty="0" smtClean="0"/>
              <a:t>α</a:t>
            </a:r>
            <a:r>
              <a:rPr lang="en-US" dirty="0" smtClean="0"/>
              <a:t> = 0.05.</a:t>
            </a:r>
          </a:p>
          <a:p>
            <a:pPr lvl="1"/>
            <a:r>
              <a:rPr lang="en-US" dirty="0" smtClean="0"/>
              <a:t>We have sufficient evidence that the average number of pages in a book is equal to 360 pages.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000" t="57000" r="76875" b="35000"/>
          <a:stretch>
            <a:fillRect/>
          </a:stretch>
        </p:blipFill>
        <p:spPr bwMode="auto">
          <a:xfrm>
            <a:off x="1066800" y="3563815"/>
            <a:ext cx="1143000" cy="703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Exploratory Data: Length of Word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6082" y="1447800"/>
            <a:ext cx="4851917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6200" y="5638800"/>
            <a:ext cx="891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/>
            <a:r>
              <a:rPr lang="en-US" dirty="0" err="1" smtClean="0"/>
              <a:t>Unimodal</a:t>
            </a:r>
            <a:r>
              <a:rPr lang="en-US" dirty="0" smtClean="0"/>
              <a:t> right skewed, center at mean: 3.59, range: (1, 11)</a:t>
            </a:r>
          </a:p>
          <a:p>
            <a:pPr indent="-457200"/>
            <a:r>
              <a:rPr lang="en-US" dirty="0" smtClean="0"/>
              <a:t>Majority of data lies below the found average, 5.1 letters. Therefore, we can conclude that the average word length within a book is less than 5.1 letters.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Student’s t-test (length of word)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Conditions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SRS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Population ≥ 10n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Normal population or n ≥ 30</a:t>
            </a:r>
          </a:p>
          <a:p>
            <a:r>
              <a:rPr lang="en-US" dirty="0" smtClean="0"/>
              <a:t>Checks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SRS performed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More than 1000 books to sample from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100 ≥ 30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81600" y="5276671"/>
            <a:ext cx="327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Conditions met</a:t>
            </a:r>
          </a:p>
          <a:p>
            <a:pPr algn="ctr"/>
            <a:r>
              <a:rPr lang="en-US" sz="2400" dirty="0" smtClean="0"/>
              <a:t>Student’s t-distribution</a:t>
            </a:r>
          </a:p>
          <a:p>
            <a:pPr algn="ctr"/>
            <a:r>
              <a:rPr lang="en-US" sz="2400" dirty="0" smtClean="0"/>
              <a:t>Student’s t-test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Student’s t-test (length of word)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Using a site that gave average word length, found average length of a word to be 5.1 letters</a:t>
            </a:r>
          </a:p>
          <a:p>
            <a:pPr lvl="1"/>
            <a:r>
              <a:rPr lang="en-US" dirty="0" smtClean="0"/>
              <a:t>H</a:t>
            </a:r>
            <a:r>
              <a:rPr lang="en-US" baseline="-25000" dirty="0" smtClean="0"/>
              <a:t>o</a:t>
            </a:r>
            <a:r>
              <a:rPr lang="en-US" dirty="0" smtClean="0"/>
              <a:t>: </a:t>
            </a:r>
            <a:r>
              <a:rPr lang="el-GR" dirty="0" smtClean="0"/>
              <a:t>μ</a:t>
            </a:r>
            <a:r>
              <a:rPr lang="en-US" baseline="-25000" dirty="0" smtClean="0"/>
              <a:t>x</a:t>
            </a:r>
            <a:r>
              <a:rPr lang="en-US" dirty="0" smtClean="0"/>
              <a:t> = 5.1 letters</a:t>
            </a:r>
          </a:p>
          <a:p>
            <a:r>
              <a:rPr lang="en-US" dirty="0" smtClean="0"/>
              <a:t>Due to our observations:</a:t>
            </a:r>
          </a:p>
          <a:p>
            <a:pPr lvl="1"/>
            <a:r>
              <a:rPr lang="en-US" dirty="0" smtClean="0"/>
              <a:t>H</a:t>
            </a:r>
            <a:r>
              <a:rPr lang="en-US" baseline="-25000" dirty="0" smtClean="0"/>
              <a:t>a</a:t>
            </a:r>
            <a:r>
              <a:rPr lang="en-US" dirty="0" smtClean="0"/>
              <a:t>: </a:t>
            </a:r>
            <a:r>
              <a:rPr lang="el-GR" dirty="0" smtClean="0"/>
              <a:t>μ</a:t>
            </a:r>
            <a:r>
              <a:rPr lang="en-US" baseline="-25000" dirty="0" smtClean="0"/>
              <a:t>x</a:t>
            </a:r>
            <a:r>
              <a:rPr lang="en-US" dirty="0" smtClean="0"/>
              <a:t> &lt; 5.1 letters</a:t>
            </a:r>
          </a:p>
          <a:p>
            <a:r>
              <a:rPr lang="en-US" dirty="0" smtClean="0"/>
              <a:t>Test Statistics:</a:t>
            </a:r>
          </a:p>
          <a:p>
            <a:pPr lvl="1"/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t = -7.194</a:t>
            </a:r>
          </a:p>
          <a:p>
            <a:pPr lvl="1"/>
            <a:r>
              <a:rPr lang="en-US" dirty="0" smtClean="0"/>
              <a:t>P-value</a:t>
            </a:r>
          </a:p>
          <a:p>
            <a:pPr lvl="2"/>
            <a:r>
              <a:rPr lang="en-US" dirty="0" smtClean="0"/>
              <a:t>P(t &lt; -7.194 | </a:t>
            </a:r>
            <a:r>
              <a:rPr lang="en-US" dirty="0" err="1" smtClean="0"/>
              <a:t>df</a:t>
            </a:r>
            <a:r>
              <a:rPr lang="en-US" dirty="0" smtClean="0"/>
              <a:t> = 99) = &lt;0.0001</a:t>
            </a:r>
          </a:p>
          <a:p>
            <a:r>
              <a:rPr lang="en-US" dirty="0" smtClean="0"/>
              <a:t>Conclusion:</a:t>
            </a:r>
          </a:p>
          <a:p>
            <a:pPr lvl="1"/>
            <a:r>
              <a:rPr lang="en-US" dirty="0" smtClean="0"/>
              <a:t>We reject our H</a:t>
            </a:r>
            <a:r>
              <a:rPr lang="en-US" baseline="-25000" dirty="0" smtClean="0"/>
              <a:t>o </a:t>
            </a:r>
            <a:r>
              <a:rPr lang="en-US" dirty="0" smtClean="0"/>
              <a:t>because our p-value of 0 is less than </a:t>
            </a:r>
            <a:r>
              <a:rPr lang="el-GR" dirty="0" smtClean="0"/>
              <a:t>α</a:t>
            </a:r>
            <a:r>
              <a:rPr lang="en-US" dirty="0" smtClean="0"/>
              <a:t> = 0.05,</a:t>
            </a:r>
          </a:p>
          <a:p>
            <a:pPr lvl="1"/>
            <a:r>
              <a:rPr lang="en-US" dirty="0" smtClean="0"/>
              <a:t>We have sufficient evidence that the average length of a word within a book is less than 5.1 letters.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000" t="57000" r="76875" b="35000"/>
          <a:stretch>
            <a:fillRect/>
          </a:stretch>
        </p:blipFill>
        <p:spPr bwMode="auto">
          <a:xfrm>
            <a:off x="1066800" y="3640015"/>
            <a:ext cx="1143000" cy="703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Student’s t-interval (length of word)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Test Statistic</a:t>
            </a:r>
          </a:p>
          <a:p>
            <a:pPr lvl="1"/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(3.17351, 4.00649)</a:t>
            </a:r>
          </a:p>
          <a:p>
            <a:r>
              <a:rPr lang="en-US" dirty="0" smtClean="0"/>
              <a:t>Conclusion:</a:t>
            </a:r>
          </a:p>
          <a:p>
            <a:pPr lvl="1"/>
            <a:r>
              <a:rPr lang="en-US" dirty="0" smtClean="0"/>
              <a:t>We are 95% confident that the true mean of word length is between 3.17 and 4.00 letters.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314575"/>
            <a:ext cx="1000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Based on our tests we can conclude:</a:t>
            </a:r>
          </a:p>
          <a:p>
            <a:pPr lvl="1"/>
            <a:r>
              <a:rPr lang="en-US" dirty="0" smtClean="0"/>
              <a:t>Within bookstores, parts of speech is evenly distributed within the books</a:t>
            </a:r>
          </a:p>
          <a:p>
            <a:pPr lvl="1"/>
            <a:r>
              <a:rPr lang="en-US" dirty="0" smtClean="0"/>
              <a:t>Average length of a book is about 360 pages</a:t>
            </a:r>
          </a:p>
          <a:p>
            <a:pPr lvl="1"/>
            <a:r>
              <a:rPr lang="en-US" dirty="0" smtClean="0"/>
              <a:t>Range of word length within books is between 3.17 and 4.00 letters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905000"/>
            <a:ext cx="3581400" cy="453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Bias/Error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New release sections</a:t>
            </a:r>
          </a:p>
          <a:p>
            <a:r>
              <a:rPr lang="en-US" dirty="0" smtClean="0"/>
              <a:t>Featured title/author sections</a:t>
            </a:r>
          </a:p>
          <a:p>
            <a:r>
              <a:rPr lang="en-US" dirty="0" smtClean="0"/>
              <a:t>Some specific genres that fall under fiction were not in the fiction section</a:t>
            </a:r>
          </a:p>
          <a:p>
            <a:pPr lvl="1"/>
            <a:r>
              <a:rPr lang="en-US" dirty="0" smtClean="0"/>
              <a:t>Mystery, romance, science fiction</a:t>
            </a:r>
          </a:p>
          <a:p>
            <a:r>
              <a:rPr lang="en-US" dirty="0" smtClean="0"/>
              <a:t>Bookstores ordered differently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133600"/>
            <a:ext cx="439420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Opinions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Collecting the data was annoying</a:t>
            </a:r>
          </a:p>
          <a:p>
            <a:pPr lvl="1"/>
            <a:r>
              <a:rPr lang="en-US" dirty="0" smtClean="0"/>
              <a:t>Multiple stage randomization</a:t>
            </a:r>
          </a:p>
          <a:p>
            <a:pPr lvl="1"/>
            <a:r>
              <a:rPr lang="en-US" dirty="0" smtClean="0"/>
              <a:t>Over randomization</a:t>
            </a:r>
          </a:p>
          <a:p>
            <a:r>
              <a:rPr lang="en-US" dirty="0" smtClean="0"/>
              <a:t>People gave questionable looks</a:t>
            </a:r>
          </a:p>
          <a:p>
            <a:r>
              <a:rPr lang="en-US" dirty="0" smtClean="0"/>
              <a:t>“Super nifty”</a:t>
            </a:r>
          </a:p>
          <a:p>
            <a:r>
              <a:rPr lang="en-US" dirty="0" smtClean="0"/>
              <a:t>Fun to see random words</a:t>
            </a:r>
          </a:p>
          <a:p>
            <a:pPr lvl="1"/>
            <a:r>
              <a:rPr lang="en-US" dirty="0" smtClean="0"/>
              <a:t>Pelican</a:t>
            </a:r>
          </a:p>
          <a:p>
            <a:pPr lvl="1"/>
            <a:r>
              <a:rPr lang="en-US" dirty="0" smtClean="0"/>
              <a:t>Dishwasher</a:t>
            </a:r>
          </a:p>
          <a:p>
            <a:pPr lvl="1"/>
            <a:r>
              <a:rPr lang="en-US" dirty="0" err="1" smtClean="0"/>
              <a:t>Blomkvist</a:t>
            </a:r>
            <a:r>
              <a:rPr lang="en-US" dirty="0" smtClean="0"/>
              <a:t> (an apparent last name)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324600" y="5103674"/>
            <a:ext cx="2819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However, overall it was interesting to see the similarities between book chains and to apply the facts we found out in real life.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447800"/>
            <a:ext cx="3197836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0362" y="4191000"/>
            <a:ext cx="2433637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 books you have</a:t>
            </a:r>
          </a:p>
          <a:p>
            <a:r>
              <a:rPr lang="en-US" dirty="0" smtClean="0"/>
              <a:t>Randomly select one with random integer on calculator</a:t>
            </a:r>
          </a:p>
          <a:p>
            <a:r>
              <a:rPr lang="en-US" dirty="0" smtClean="0"/>
              <a:t>Check the number of pages</a:t>
            </a:r>
          </a:p>
          <a:p>
            <a:r>
              <a:rPr lang="en-US" dirty="0" smtClean="0"/>
              <a:t>Randomly select page number with random integer on calculator</a:t>
            </a:r>
          </a:p>
          <a:p>
            <a:r>
              <a:rPr lang="en-US" dirty="0" smtClean="0"/>
              <a:t>Find the first word on that page</a:t>
            </a:r>
          </a:p>
          <a:p>
            <a:r>
              <a:rPr lang="en-US" dirty="0" smtClean="0"/>
              <a:t>Give us the data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560070"/>
            <a:ext cx="2922971" cy="181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8083" y="3733800"/>
            <a:ext cx="1655917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5344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Books and Written English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Oldest written English that can be understood: 500 years </a:t>
            </a:r>
            <a:r>
              <a:rPr lang="en-US" dirty="0" smtClean="0"/>
              <a:t>old</a:t>
            </a:r>
          </a:p>
          <a:p>
            <a:r>
              <a:rPr lang="en-US" dirty="0" smtClean="0"/>
              <a:t>First “fiction book”:</a:t>
            </a:r>
            <a:r>
              <a:rPr lang="en-US" u="sng" dirty="0" smtClean="0">
                <a:sym typeface="Wingdings" pitchFamily="2" charset="2"/>
              </a:rPr>
              <a:t>Epic of Gilgamesh </a:t>
            </a:r>
            <a:r>
              <a:rPr lang="en-US" dirty="0" smtClean="0">
                <a:sym typeface="Wingdings" pitchFamily="2" charset="2"/>
              </a:rPr>
              <a:t>(assumed to be written in 3,000 BC)</a:t>
            </a:r>
          </a:p>
          <a:p>
            <a:r>
              <a:rPr lang="en-US" dirty="0" smtClean="0">
                <a:sym typeface="Wingdings" pitchFamily="2" charset="2"/>
              </a:rPr>
              <a:t>Longest (conventionally read) novel: “</a:t>
            </a:r>
            <a:r>
              <a:rPr lang="fr-FR" dirty="0" smtClean="0"/>
              <a:t>À la recherche du temps </a:t>
            </a:r>
            <a:r>
              <a:rPr lang="fr-FR" dirty="0" smtClean="0"/>
              <a:t>perdu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” by Marcel Proust (translated in English to </a:t>
            </a:r>
            <a:r>
              <a:rPr lang="en-US" u="sng" dirty="0" smtClean="0">
                <a:sym typeface="Wingdings" pitchFamily="2" charset="2"/>
              </a:rPr>
              <a:t>Remembrance of Things Past </a:t>
            </a:r>
            <a:r>
              <a:rPr lang="en-US" dirty="0" smtClean="0">
                <a:sym typeface="Wingdings" pitchFamily="2" charset="2"/>
              </a:rPr>
              <a:t>or </a:t>
            </a:r>
            <a:r>
              <a:rPr lang="en-US" u="sng" dirty="0" smtClean="0">
                <a:sym typeface="Wingdings" pitchFamily="2" charset="2"/>
              </a:rPr>
              <a:t>In Search of Lost Time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r>
              <a:rPr lang="en-US" dirty="0" smtClean="0">
                <a:sym typeface="Wingdings" pitchFamily="2" charset="2"/>
              </a:rPr>
              <a:t>Average length of word: 5.1 letters</a:t>
            </a:r>
          </a:p>
          <a:p>
            <a:r>
              <a:rPr lang="en-US" dirty="0" smtClean="0">
                <a:sym typeface="Wingdings" pitchFamily="2" charset="2"/>
              </a:rPr>
              <a:t>Average number of pages in a book: 360 pages</a:t>
            </a:r>
            <a:endParaRPr lang="en-US" dirty="0" smtClean="0"/>
          </a:p>
          <a:p>
            <a:r>
              <a:rPr lang="en-US" dirty="0" smtClean="0"/>
              <a:t>Originally books written to tell story of daily life</a:t>
            </a:r>
          </a:p>
          <a:p>
            <a:r>
              <a:rPr lang="en-US" dirty="0" smtClean="0"/>
              <a:t>Eventually led to writing fantasies for entertainment</a:t>
            </a:r>
          </a:p>
          <a:p>
            <a:r>
              <a:rPr lang="en-US" dirty="0" smtClean="0"/>
              <a:t>Can be seen that books reflect the world in how they come from imagination as well as facts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0"/>
            <a:ext cx="1524000" cy="1855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Purpose of Our 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8229600" cy="4922520"/>
          </a:xfrm>
        </p:spPr>
        <p:txBody>
          <a:bodyPr>
            <a:normAutofit/>
          </a:bodyPr>
          <a:lstStyle/>
          <a:p>
            <a:r>
              <a:rPr lang="en-US" dirty="0" smtClean="0"/>
              <a:t>We wanted to find out:</a:t>
            </a:r>
          </a:p>
          <a:p>
            <a:pPr lvl="1"/>
            <a:r>
              <a:rPr lang="en-US" dirty="0" smtClean="0"/>
              <a:t>Is part of speech evenly distributed over books in different book stores?</a:t>
            </a:r>
          </a:p>
          <a:p>
            <a:pPr lvl="2"/>
            <a:r>
              <a:rPr lang="el-GR" dirty="0" smtClean="0"/>
              <a:t>χ² </a:t>
            </a:r>
            <a:r>
              <a:rPr lang="en-US" dirty="0" smtClean="0"/>
              <a:t>test for homogeneity</a:t>
            </a:r>
          </a:p>
          <a:p>
            <a:pPr lvl="1"/>
            <a:r>
              <a:rPr lang="en-US" dirty="0" smtClean="0"/>
              <a:t>What is the true average amount of pages in books?</a:t>
            </a:r>
          </a:p>
          <a:p>
            <a:pPr lvl="2"/>
            <a:r>
              <a:rPr lang="en-US" dirty="0" smtClean="0"/>
              <a:t>If rejected null hypothesis, what is the true interval?</a:t>
            </a:r>
          </a:p>
          <a:p>
            <a:pPr lvl="3"/>
            <a:r>
              <a:rPr lang="en-US" dirty="0" smtClean="0"/>
              <a:t>Student’s t-test</a:t>
            </a:r>
          </a:p>
          <a:p>
            <a:pPr lvl="3"/>
            <a:r>
              <a:rPr lang="en-US" dirty="0" smtClean="0"/>
              <a:t>Student’s t-interval</a:t>
            </a:r>
          </a:p>
          <a:p>
            <a:pPr lvl="1"/>
            <a:r>
              <a:rPr lang="en-US" dirty="0" smtClean="0"/>
              <a:t>What is the true average length of word used in books?</a:t>
            </a:r>
          </a:p>
          <a:p>
            <a:pPr lvl="2"/>
            <a:r>
              <a:rPr lang="en-US" dirty="0" smtClean="0"/>
              <a:t>If rejected null hypothesis, what is the true interval?</a:t>
            </a:r>
          </a:p>
          <a:p>
            <a:pPr lvl="3"/>
            <a:r>
              <a:rPr lang="en-US" dirty="0" smtClean="0"/>
              <a:t>Student’s t-test</a:t>
            </a:r>
          </a:p>
          <a:p>
            <a:pPr lvl="3"/>
            <a:r>
              <a:rPr lang="en-US" dirty="0" smtClean="0"/>
              <a:t>Student’s t-interval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2750" y="5029200"/>
            <a:ext cx="23812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of Our 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89120"/>
          </a:xfrm>
        </p:spPr>
        <p:txBody>
          <a:bodyPr/>
          <a:lstStyle/>
          <a:p>
            <a:r>
              <a:rPr lang="en-US" dirty="0" smtClean="0"/>
              <a:t>Using random number generator on the calculator</a:t>
            </a:r>
          </a:p>
          <a:p>
            <a:r>
              <a:rPr lang="en-US" dirty="0" smtClean="0"/>
              <a:t>In the literature section of the bookstore</a:t>
            </a:r>
          </a:p>
          <a:p>
            <a:pPr lvl="1"/>
            <a:r>
              <a:rPr lang="en-US" dirty="0" smtClean="0"/>
              <a:t>Number sections and randomly select one</a:t>
            </a:r>
          </a:p>
          <a:p>
            <a:pPr lvl="1"/>
            <a:r>
              <a:rPr lang="en-US" dirty="0" smtClean="0"/>
              <a:t>Number shelves and randomly select one</a:t>
            </a:r>
          </a:p>
          <a:p>
            <a:pPr lvl="1"/>
            <a:r>
              <a:rPr lang="en-US" dirty="0" smtClean="0"/>
              <a:t>Number rows and randomly select one</a:t>
            </a:r>
          </a:p>
          <a:p>
            <a:pPr lvl="1"/>
            <a:r>
              <a:rPr lang="en-US" dirty="0" smtClean="0"/>
              <a:t>Number books and randomly select one</a:t>
            </a:r>
          </a:p>
          <a:p>
            <a:pPr lvl="1"/>
            <a:r>
              <a:rPr lang="en-US" dirty="0" smtClean="0"/>
              <a:t>Take the page numbers within the book and randomly select a page number</a:t>
            </a:r>
          </a:p>
          <a:p>
            <a:pPr lvl="1"/>
            <a:r>
              <a:rPr lang="en-US" dirty="0" smtClean="0"/>
              <a:t>On that page number record the first word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2590800"/>
            <a:ext cx="155388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Exploratory Data: Parts of Speech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52400" y="1828800"/>
          <a:ext cx="4476750" cy="3981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4267200" y="1828800"/>
          <a:ext cx="44958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4800" y="5983069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Percentages for both stores roughly the same</a:t>
            </a:r>
          </a:p>
          <a:p>
            <a:r>
              <a:rPr lang="en-US" dirty="0" smtClean="0"/>
              <a:t>Can conclude the distribution of parts of speech in bookstores is relatively the same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Homogeneity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/>
          </a:bodyPr>
          <a:lstStyle/>
          <a:p>
            <a:r>
              <a:rPr lang="en-US" dirty="0" smtClean="0"/>
              <a:t>Conditions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Categorical Data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SRS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All expected cell counts are ≥ 5</a:t>
            </a:r>
          </a:p>
          <a:p>
            <a:r>
              <a:rPr lang="en-US" dirty="0" smtClean="0"/>
              <a:t>Checks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Borders vs. Barnes and Noble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SRS performed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All expected are not ≥ 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0" y="5181600"/>
            <a:ext cx="419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Conditions not met, will proceed with test anyway</a:t>
            </a:r>
          </a:p>
          <a:p>
            <a:pPr algn="ctr"/>
            <a:r>
              <a:rPr lang="el-GR" sz="2400" dirty="0" smtClean="0"/>
              <a:t>χ²</a:t>
            </a:r>
            <a:r>
              <a:rPr lang="en-US" sz="2400" dirty="0" smtClean="0"/>
              <a:t> distribution</a:t>
            </a:r>
          </a:p>
          <a:p>
            <a:pPr algn="ctr"/>
            <a:r>
              <a:rPr lang="el-GR" sz="2400" dirty="0" smtClean="0"/>
              <a:t>χ² </a:t>
            </a:r>
            <a:r>
              <a:rPr lang="en-US" sz="2400" dirty="0" smtClean="0"/>
              <a:t>test for </a:t>
            </a:r>
            <a:r>
              <a:rPr lang="en-US" sz="2400" dirty="0"/>
              <a:t>h</a:t>
            </a:r>
            <a:r>
              <a:rPr lang="en-US" sz="2400" dirty="0" smtClean="0"/>
              <a:t>omogeneity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mailer.fsu.edu/~slosh/ChiSquareFormula2.JPG"/>
          <p:cNvPicPr/>
          <p:nvPr/>
        </p:nvPicPr>
        <p:blipFill>
          <a:blip r:embed="rId2" cstate="print"/>
          <a:srcRect l="19067" t="36170" r="29018" b="19149"/>
          <a:stretch>
            <a:fillRect/>
          </a:stretch>
        </p:blipFill>
        <p:spPr bwMode="auto">
          <a:xfrm>
            <a:off x="1143000" y="3276600"/>
            <a:ext cx="205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Homogeneity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6868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Want to see if part of speech distribution in books in each bookstore are distributed evenly</a:t>
            </a:r>
          </a:p>
          <a:p>
            <a:pPr lvl="1"/>
            <a:r>
              <a:rPr lang="en-US" dirty="0" smtClean="0"/>
              <a:t>H</a:t>
            </a:r>
            <a:r>
              <a:rPr lang="en-US" baseline="-25000" dirty="0" smtClean="0"/>
              <a:t>o</a:t>
            </a:r>
            <a:r>
              <a:rPr lang="en-US" dirty="0" smtClean="0"/>
              <a:t>: </a:t>
            </a:r>
            <a:r>
              <a:rPr lang="el-GR" dirty="0" smtClean="0"/>
              <a:t>μ</a:t>
            </a:r>
            <a:r>
              <a:rPr lang="en-US" baseline="-25000" dirty="0" smtClean="0"/>
              <a:t>Borders</a:t>
            </a:r>
            <a:r>
              <a:rPr lang="en-US" dirty="0" smtClean="0"/>
              <a:t> = </a:t>
            </a:r>
            <a:r>
              <a:rPr lang="el-GR" dirty="0" smtClean="0"/>
              <a:t>μ</a:t>
            </a:r>
            <a:r>
              <a:rPr lang="en-US" baseline="-25000" dirty="0" smtClean="0"/>
              <a:t>Barnes and Noble</a:t>
            </a:r>
          </a:p>
          <a:p>
            <a:pPr lvl="1"/>
            <a:r>
              <a:rPr lang="en-US" dirty="0" smtClean="0"/>
              <a:t>H</a:t>
            </a:r>
            <a:r>
              <a:rPr lang="en-US" baseline="-25000" dirty="0" smtClean="0"/>
              <a:t>a</a:t>
            </a:r>
            <a:r>
              <a:rPr lang="en-US" dirty="0" smtClean="0"/>
              <a:t>: </a:t>
            </a:r>
            <a:r>
              <a:rPr lang="el-GR" dirty="0" smtClean="0"/>
              <a:t>μ</a:t>
            </a:r>
            <a:r>
              <a:rPr lang="en-US" baseline="-25000" dirty="0" smtClean="0"/>
              <a:t>Borders</a:t>
            </a:r>
            <a:r>
              <a:rPr lang="en-US" dirty="0" smtClean="0"/>
              <a:t> ≠ </a:t>
            </a:r>
            <a:r>
              <a:rPr lang="el-GR" dirty="0" smtClean="0"/>
              <a:t>μ</a:t>
            </a:r>
            <a:r>
              <a:rPr lang="en-US" baseline="-25000" dirty="0" smtClean="0"/>
              <a:t>Barnes and Noble</a:t>
            </a:r>
          </a:p>
          <a:p>
            <a:r>
              <a:rPr lang="en-US" dirty="0" smtClean="0"/>
              <a:t>Test Statistic:</a:t>
            </a:r>
          </a:p>
          <a:p>
            <a:pPr lvl="1"/>
            <a:r>
              <a:rPr lang="en-US" dirty="0" smtClean="0"/>
              <a:t>                                    </a:t>
            </a:r>
          </a:p>
          <a:p>
            <a:pPr lvl="2"/>
            <a:r>
              <a:rPr lang="el-GR" sz="2000" dirty="0" smtClean="0"/>
              <a:t>χ²</a:t>
            </a:r>
            <a:r>
              <a:rPr lang="en-US" sz="2000" dirty="0" smtClean="0"/>
              <a:t> = 16.3911</a:t>
            </a:r>
          </a:p>
          <a:p>
            <a:pPr lvl="1"/>
            <a:r>
              <a:rPr lang="en-US" dirty="0" smtClean="0"/>
              <a:t>P-Value:</a:t>
            </a:r>
          </a:p>
          <a:p>
            <a:pPr lvl="2"/>
            <a:r>
              <a:rPr lang="en-US" dirty="0" smtClean="0"/>
              <a:t>2P(</a:t>
            </a:r>
            <a:r>
              <a:rPr lang="el-GR" dirty="0" smtClean="0"/>
              <a:t>χ²</a:t>
            </a:r>
            <a:r>
              <a:rPr lang="en-US" dirty="0" smtClean="0"/>
              <a:t> &gt; 16.3911 | </a:t>
            </a:r>
            <a:r>
              <a:rPr lang="en-US" dirty="0" err="1" smtClean="0"/>
              <a:t>df</a:t>
            </a:r>
            <a:r>
              <a:rPr lang="en-US" dirty="0" smtClean="0"/>
              <a:t> = 15) = 0.3565</a:t>
            </a:r>
          </a:p>
          <a:p>
            <a:r>
              <a:rPr lang="en-US" dirty="0" smtClean="0"/>
              <a:t>Conclusion:</a:t>
            </a:r>
          </a:p>
          <a:p>
            <a:pPr lvl="1"/>
            <a:r>
              <a:rPr lang="en-US" dirty="0" smtClean="0"/>
              <a:t>We fail to reject our H</a:t>
            </a:r>
            <a:r>
              <a:rPr lang="en-US" baseline="-25000" dirty="0" smtClean="0"/>
              <a:t>o</a:t>
            </a:r>
            <a:r>
              <a:rPr lang="en-US" dirty="0" smtClean="0"/>
              <a:t> because our p-value of 0.3563 is greater than </a:t>
            </a:r>
            <a:r>
              <a:rPr lang="el-GR" dirty="0" smtClean="0"/>
              <a:t>α</a:t>
            </a:r>
            <a:r>
              <a:rPr lang="en-US" dirty="0" smtClean="0"/>
              <a:t> = 0.05.</a:t>
            </a:r>
          </a:p>
          <a:p>
            <a:pPr lvl="1"/>
            <a:r>
              <a:rPr lang="en-US" dirty="0" smtClean="0"/>
              <a:t>We have sufficient evidence that the mean distribution of parts of speech in Barnes and Noble is equal to the mean distribution of parts of speech in Borders.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Exploratory Data: Number of Pages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524000"/>
            <a:ext cx="4857750" cy="396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6200" y="5638800"/>
            <a:ext cx="891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/>
            <a:r>
              <a:rPr lang="en-US" dirty="0" err="1" smtClean="0"/>
              <a:t>Unimodal</a:t>
            </a:r>
            <a:r>
              <a:rPr lang="en-US" dirty="0" smtClean="0"/>
              <a:t> right skewed, center at mean: 343.84, range: (130, 850)</a:t>
            </a:r>
          </a:p>
          <a:p>
            <a:pPr indent="-457200"/>
            <a:r>
              <a:rPr lang="en-US" dirty="0" smtClean="0"/>
              <a:t>Majority of data lies below the found average, 360 pages. Therefore, we can conclude that the average number of pages within a book is less than 360 pages.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Student’s t-test (number of pages)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Conditions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SRS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Population ≥ 10n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Normal population or n ≥ 30</a:t>
            </a:r>
          </a:p>
          <a:p>
            <a:r>
              <a:rPr lang="en-US" dirty="0" smtClean="0"/>
              <a:t>Checks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SRS performed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More than 1000 books to sample from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100 ≥ 30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81600" y="5276671"/>
            <a:ext cx="327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Conditions met</a:t>
            </a:r>
          </a:p>
          <a:p>
            <a:pPr algn="ctr"/>
            <a:r>
              <a:rPr lang="en-US" sz="2400" dirty="0" smtClean="0"/>
              <a:t>Student’s t-distribution</a:t>
            </a:r>
          </a:p>
          <a:p>
            <a:pPr algn="ctr"/>
            <a:r>
              <a:rPr lang="en-US" sz="2400" dirty="0" smtClean="0"/>
              <a:t>Student’s t-test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259</TotalTime>
  <Words>1075</Words>
  <Application>Microsoft Office PowerPoint</Application>
  <PresentationFormat>On-screen Show (4:3)</PresentationFormat>
  <Paragraphs>155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 Books, Books, and, Yes, More Books.</vt:lpstr>
      <vt:lpstr>Books and Written English</vt:lpstr>
      <vt:lpstr>Purpose of Our Data Collection</vt:lpstr>
      <vt:lpstr>Process of Our Data Collection</vt:lpstr>
      <vt:lpstr>Exploratory Data: Parts of Speech</vt:lpstr>
      <vt:lpstr>Homogeneity Test</vt:lpstr>
      <vt:lpstr>Homogeneity Test</vt:lpstr>
      <vt:lpstr>Exploratory Data: Number of Pages</vt:lpstr>
      <vt:lpstr>Student’s t-test (number of pages)</vt:lpstr>
      <vt:lpstr>Student’s t-test (number of pages)</vt:lpstr>
      <vt:lpstr>Exploratory Data: Length of Word</vt:lpstr>
      <vt:lpstr>Student’s t-test (length of word)</vt:lpstr>
      <vt:lpstr>Student’s t-test (length of word)</vt:lpstr>
      <vt:lpstr>Student’s t-interval (length of word)</vt:lpstr>
      <vt:lpstr>Application</vt:lpstr>
      <vt:lpstr>Possible Bias/Error</vt:lpstr>
      <vt:lpstr>Personal Opinions</vt:lpstr>
      <vt:lpstr>Class activity</vt:lpstr>
      <vt:lpstr>Class activity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Lor.K603</dc:creator>
  <cp:lastModifiedBy>Ken Vollmer</cp:lastModifiedBy>
  <cp:revision>36</cp:revision>
  <dcterms:created xsi:type="dcterms:W3CDTF">2011-01-05T16:33:47Z</dcterms:created>
  <dcterms:modified xsi:type="dcterms:W3CDTF">2011-01-10T00:13:43Z</dcterms:modified>
</cp:coreProperties>
</file>